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1"/>
  </p:notesMasterIdLst>
  <p:sldIdLst>
    <p:sldId id="256" r:id="rId2"/>
    <p:sldId id="257" r:id="rId3"/>
    <p:sldId id="286" r:id="rId4"/>
    <p:sldId id="265" r:id="rId5"/>
    <p:sldId id="28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5" r:id="rId14"/>
    <p:sldId id="258" r:id="rId15"/>
    <p:sldId id="262" r:id="rId16"/>
    <p:sldId id="263" r:id="rId17"/>
    <p:sldId id="275" r:id="rId18"/>
    <p:sldId id="276" r:id="rId19"/>
    <p:sldId id="259" r:id="rId20"/>
    <p:sldId id="277" r:id="rId21"/>
    <p:sldId id="260" r:id="rId22"/>
    <p:sldId id="274" r:id="rId23"/>
    <p:sldId id="278" r:id="rId24"/>
    <p:sldId id="279" r:id="rId25"/>
    <p:sldId id="280" r:id="rId26"/>
    <p:sldId id="281" r:id="rId27"/>
    <p:sldId id="283" r:id="rId28"/>
    <p:sldId id="264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6A53-9453-4270-8E53-A4F9216ABC7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9B705-3F13-4068-9563-7597103B8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Smart Road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9B705-3F13-4068-9563-7597103B8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0154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0B8C-3FC1-4B67-BD06-803092855A29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9E390-D6EF-49CD-84BA-7DF8B5635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6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37" y="127000"/>
            <a:ext cx="3525363" cy="2518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1320" y="764482"/>
            <a:ext cx="11174181" cy="3435637"/>
          </a:xfrm>
        </p:spPr>
        <p:txBody>
          <a:bodyPr>
            <a:normAutofit/>
          </a:bodyPr>
          <a:lstStyle/>
          <a:p>
            <a:r>
              <a:rPr lang="en-US" sz="6600" dirty="0" smtClean="0"/>
              <a:t>Fundamentals Computer Systems 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7606" y="4837601"/>
            <a:ext cx="8269031" cy="1037257"/>
          </a:xfrm>
        </p:spPr>
        <p:txBody>
          <a:bodyPr>
            <a:normAutofit fontScale="70000" lnSpcReduction="20000"/>
          </a:bodyPr>
          <a:lstStyle/>
          <a:p>
            <a:r>
              <a:rPr lang="en-US" cap="none" dirty="0" smtClean="0"/>
              <a:t>Lecture 1 – Chapter 1</a:t>
            </a:r>
          </a:p>
          <a:p>
            <a:r>
              <a:rPr lang="en-US" cap="none" dirty="0" smtClean="0"/>
              <a:t>(Understand The Functions Of Computer System)</a:t>
            </a:r>
          </a:p>
          <a:p>
            <a:pPr algn="r"/>
            <a:r>
              <a:rPr lang="en-US" cap="none" dirty="0" smtClean="0"/>
              <a:t>Dhanusha Somawardhana</a:t>
            </a:r>
          </a:p>
          <a:p>
            <a:pPr algn="r"/>
            <a:r>
              <a:rPr lang="en-US" cap="none" dirty="0" err="1" smtClean="0"/>
              <a:t>Bsc</a:t>
            </a:r>
            <a:r>
              <a:rPr lang="en-US" cap="none" dirty="0" smtClean="0"/>
              <a:t>(Hons) IT (SLIIT), MBA (</a:t>
            </a:r>
            <a:r>
              <a:rPr lang="en-US" cap="none" dirty="0" err="1" smtClean="0"/>
              <a:t>Uow</a:t>
            </a:r>
            <a:r>
              <a:rPr lang="en-US" cap="none" dirty="0" smtClean="0"/>
              <a:t>)</a:t>
            </a:r>
            <a:endParaRPr lang="en-US" cap="none" dirty="0"/>
          </a:p>
        </p:txBody>
      </p:sp>
      <p:sp>
        <p:nvSpPr>
          <p:cNvPr id="4" name="AutoShape 2" descr="https://encrypted-tbn2.gstatic.com/images?q=tbn:ANd9GcQJwaxNHhMEm-k5zMnsN0rNrshPhLHb3_BryeC_XdwAgTH3LmLg"/>
          <p:cNvSpPr>
            <a:spLocks noChangeAspect="1" noChangeArrowheads="1"/>
          </p:cNvSpPr>
          <p:nvPr/>
        </p:nvSpPr>
        <p:spPr bwMode="auto">
          <a:xfrm>
            <a:off x="155575" y="-1722438"/>
            <a:ext cx="48006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41" y="127000"/>
            <a:ext cx="3205812" cy="20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/>
              <a:t> Generation (1975-Present)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Started </a:t>
            </a:r>
            <a:r>
              <a:rPr lang="en-US" sz="2400" dirty="0"/>
              <a:t>with the invention of </a:t>
            </a:r>
            <a:r>
              <a:rPr lang="en-US" sz="2400" dirty="0" smtClean="0"/>
              <a:t>Microprocessor.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Microprocessor contains thousands of </a:t>
            </a:r>
            <a:r>
              <a:rPr lang="en-US" sz="2400" dirty="0" smtClean="0"/>
              <a:t>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Ted </a:t>
            </a:r>
            <a:r>
              <a:rPr lang="en-US" sz="2400" dirty="0"/>
              <a:t>Hoff produced the first microprocessor in 1971 for </a:t>
            </a:r>
            <a:r>
              <a:rPr lang="en-US" sz="2400" dirty="0" smtClean="0"/>
              <a:t>Intel.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Ex: Apple Macintosh &amp; IBM PC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Powerful, Reliable, Less Cost and Small Sized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Requires Advanced Technology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83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32" y="3766927"/>
            <a:ext cx="4079631" cy="2967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86" y="1596297"/>
            <a:ext cx="3691525" cy="207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277" t="-3014" r="8633" b="3014"/>
          <a:stretch/>
        </p:blipFill>
        <p:spPr>
          <a:xfrm>
            <a:off x="1219201" y="2171358"/>
            <a:ext cx="3882683" cy="28003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7038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Generation (Present to 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Based </a:t>
            </a:r>
            <a:r>
              <a:rPr lang="en-US" sz="2400" dirty="0"/>
              <a:t>on the technique of Artificial Intelligence (AI</a:t>
            </a:r>
            <a:r>
              <a:rPr lang="en-US" sz="24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Computers understand spoken words &amp; imitate human reasoning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Very High Processing Power.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Advanced Technologies.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684" y="3587262"/>
            <a:ext cx="3212775" cy="257022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98" name="Picture 2" descr="http://4.bp.blogspot.com/-eNRk2kXbTuY/ThwIpLAtJ3I/AAAAAAAACOE/cK9cVHJnIeM/s1600/virtual_reality_hel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134" y="3587263"/>
            <a:ext cx="3590634" cy="25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4017"/>
          <a:stretch/>
        </p:blipFill>
        <p:spPr>
          <a:xfrm>
            <a:off x="3941185" y="1222429"/>
            <a:ext cx="3714684" cy="2700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605" y="24348"/>
            <a:ext cx="10363200" cy="1223963"/>
          </a:xfrm>
        </p:spPr>
        <p:txBody>
          <a:bodyPr/>
          <a:lstStyle/>
          <a:p>
            <a:r>
              <a:rPr lang="en-US" dirty="0" smtClean="0"/>
              <a:t>Artificial Intelligence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3" y="4340213"/>
            <a:ext cx="4020456" cy="251778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09" t="5575" r="8786"/>
          <a:stretch/>
        </p:blipFill>
        <p:spPr>
          <a:xfrm>
            <a:off x="1078605" y="1661916"/>
            <a:ext cx="2279232" cy="2256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258" y="988095"/>
            <a:ext cx="4008397" cy="2541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326" y="4513228"/>
            <a:ext cx="3701169" cy="2265654"/>
          </a:xfrm>
          <a:prstGeom prst="rect">
            <a:avLst/>
          </a:prstGeom>
        </p:spPr>
      </p:pic>
      <p:pic>
        <p:nvPicPr>
          <p:cNvPr id="1026" name="Picture 2" descr="Image result for smart b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25" y="4340213"/>
            <a:ext cx="3605330" cy="23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Super Computers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Mainframe Computers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Mini </a:t>
            </a:r>
            <a:r>
              <a:rPr lang="en-US" sz="2400" dirty="0"/>
              <a:t>Computers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Micro </a:t>
            </a:r>
            <a:r>
              <a:rPr lang="en-US" sz="2400" dirty="0"/>
              <a:t>Computers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2" t="14480" r="3726" b="6299"/>
          <a:stretch/>
        </p:blipFill>
        <p:spPr>
          <a:xfrm>
            <a:off x="5078686" y="2018955"/>
            <a:ext cx="6076994" cy="367691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92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89462"/>
            <a:ext cx="10635175" cy="41752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Performs </a:t>
            </a:r>
            <a:r>
              <a:rPr lang="en-US" sz="2400" dirty="0"/>
              <a:t>at or near the currently highest operational rate for computers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For -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Earth Quick Studies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Weather Forecasting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Nuclear Weapon Testing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Space Exploration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For critical systems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Popular Supercomputers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Fujitsu’s </a:t>
            </a:r>
            <a:r>
              <a:rPr lang="en-US" sz="2400" dirty="0"/>
              <a:t>K Computer in Japan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IBM’s </a:t>
            </a:r>
            <a:r>
              <a:rPr lang="en-US" sz="2400" dirty="0" err="1"/>
              <a:t>SuperMUC</a:t>
            </a:r>
            <a:r>
              <a:rPr lang="en-US" sz="2400" dirty="0"/>
              <a:t> in Germany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196"/>
          <a:stretch/>
        </p:blipFill>
        <p:spPr>
          <a:xfrm>
            <a:off x="6085702" y="2753099"/>
            <a:ext cx="5069978" cy="224796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437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Mainframe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Not </a:t>
            </a:r>
            <a:r>
              <a:rPr lang="en-US" sz="2400" dirty="0"/>
              <a:t>as powerful as </a:t>
            </a:r>
            <a:r>
              <a:rPr lang="en-US" sz="2400" dirty="0" smtClean="0"/>
              <a:t>supercomputers.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Used by large organizations for there 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Process </a:t>
            </a:r>
            <a:r>
              <a:rPr lang="en-US" sz="2400" dirty="0"/>
              <a:t>&amp; store large amount of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52" r="15624"/>
          <a:stretch/>
        </p:blipFill>
        <p:spPr>
          <a:xfrm>
            <a:off x="7807568" y="2071476"/>
            <a:ext cx="3348112" cy="357187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493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Used </a:t>
            </a:r>
            <a:r>
              <a:rPr lang="en-US" sz="2400" dirty="0"/>
              <a:t>by small businesses &amp; </a:t>
            </a:r>
            <a:r>
              <a:rPr lang="en-US" sz="2400" dirty="0" smtClean="0"/>
              <a:t>firms.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Can cater for multiple users at a time.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Small machines and not high capable as super computers or mainframe computers.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Designed for specific purposes.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Ex: Texas Instrument </a:t>
            </a:r>
            <a:r>
              <a:rPr lang="en-US" sz="2400" dirty="0" smtClean="0"/>
              <a:t>TI-990, IBM Mid Range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44" y="3322221"/>
            <a:ext cx="3450956" cy="298143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9551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53" y="1845734"/>
            <a:ext cx="11291047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Desktop computers, laptops, personal digital assistant (PDA), tablets &amp; </a:t>
            </a:r>
            <a:r>
              <a:rPr lang="en-US" sz="2400" dirty="0" smtClean="0"/>
              <a:t>smartphones.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Widely </a:t>
            </a:r>
            <a:r>
              <a:rPr lang="en-US" sz="2400" dirty="0"/>
              <a:t>used &amp; the fastest </a:t>
            </a:r>
            <a:r>
              <a:rPr lang="en-US" sz="2400" dirty="0" smtClean="0"/>
              <a:t>growing.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For </a:t>
            </a:r>
            <a:r>
              <a:rPr lang="en-US" sz="2400" dirty="0"/>
              <a:t>general usage like entertainment, education and work </a:t>
            </a:r>
            <a:r>
              <a:rPr lang="en-US" sz="2400" dirty="0" smtClean="0"/>
              <a:t>purposes.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Manufacturers - Dell</a:t>
            </a:r>
            <a:r>
              <a:rPr lang="en-US" sz="2400" dirty="0"/>
              <a:t>, Apple, Samsung, Sony &amp; Toshiba.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918" y="3361764"/>
            <a:ext cx="4043083" cy="29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Business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Gaming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Networking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Real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13" y="3852470"/>
            <a:ext cx="3863926" cy="25619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805" y="1851767"/>
            <a:ext cx="4171962" cy="2109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7512"/>
          <a:stretch/>
        </p:blipFill>
        <p:spPr>
          <a:xfrm>
            <a:off x="3867702" y="3960919"/>
            <a:ext cx="4517556" cy="245350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713" y="1845734"/>
            <a:ext cx="3698890" cy="21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Working </a:t>
            </a:r>
            <a:r>
              <a:rPr lang="en-US" sz="2400" dirty="0"/>
              <a:t>computer. Computer systems </a:t>
            </a:r>
            <a:r>
              <a:rPr lang="en-US" sz="2400" dirty="0" smtClean="0"/>
              <a:t>- The </a:t>
            </a:r>
            <a:r>
              <a:rPr lang="en-US" sz="2400" dirty="0"/>
              <a:t>computer along with any software and peripheral </a:t>
            </a:r>
            <a:r>
              <a:rPr lang="en-US" sz="2400" dirty="0" smtClean="0"/>
              <a:t>devices.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73" t="7176" r="6849" b="8525"/>
          <a:stretch/>
        </p:blipFill>
        <p:spPr>
          <a:xfrm>
            <a:off x="10241279" y="140677"/>
            <a:ext cx="1828801" cy="1596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13" y="2707902"/>
            <a:ext cx="3269566" cy="326956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0036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Data, Program and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Software and Hardware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886" y="2219517"/>
            <a:ext cx="4613794" cy="32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Types of S/W Systems –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Generic Software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Bespoke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Types of Software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Application S/W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System S/W – OS, Compilers, Translators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Scientific and Engineering S/W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Web Software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Artificial Intelligent S/W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Library Programs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163" r="4912" b="4617"/>
          <a:stretch/>
        </p:blipFill>
        <p:spPr>
          <a:xfrm>
            <a:off x="7814602" y="4002364"/>
            <a:ext cx="3341078" cy="203140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02" y="1845734"/>
            <a:ext cx="3341078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Conversions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Binary Numbering </a:t>
            </a:r>
            <a:r>
              <a:rPr lang="en-US" sz="2400" dirty="0" smtClean="0"/>
              <a:t>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Octal </a:t>
            </a:r>
            <a:r>
              <a:rPr lang="en-US" sz="2400" dirty="0" smtClean="0"/>
              <a:t>Numbering 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Hexadecimal </a:t>
            </a:r>
            <a:r>
              <a:rPr lang="en-US" sz="2400" dirty="0" smtClean="0"/>
              <a:t>Numbering </a:t>
            </a:r>
            <a:r>
              <a:rPr lang="en-US" sz="24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5119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Numbering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It converts the numeric data input to its corresponding binary equivalent.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Performs </a:t>
            </a:r>
            <a:r>
              <a:rPr lang="en-US" sz="2400" dirty="0"/>
              <a:t>the desired arithmetic operation in binary.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Converts </a:t>
            </a:r>
            <a:r>
              <a:rPr lang="en-US" sz="2400" dirty="0"/>
              <a:t>the result back to its corresponding decimal equivalent and outputs </a:t>
            </a:r>
            <a:r>
              <a:rPr lang="en-US" sz="2400" dirty="0" smtClean="0"/>
              <a:t>the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Uses only 1 and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Decimal to Binary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smtClean="0"/>
              <a:t> 5 - 0101</a:t>
            </a: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51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Octal Numbering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733649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Numbers Based 8.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Octal is used as a shorthand for representing file permissions on UNIX </a:t>
            </a:r>
            <a:r>
              <a:rPr lang="en-US" sz="2400" dirty="0" smtClean="0"/>
              <a:t>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Numbers from 0 – 7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Ex : -  Decimal 100 = Octal 144 (1448)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1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Numbering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37360"/>
            <a:ext cx="11094721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Numbers based on 16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Hexadecimal </a:t>
            </a:r>
            <a:r>
              <a:rPr lang="en-US" sz="2400" dirty="0"/>
              <a:t>system is commonly used by programmers to describe locations in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61" t="2583" r="1369" b="2300"/>
          <a:stretch/>
        </p:blipFill>
        <p:spPr>
          <a:xfrm>
            <a:off x="1097278" y="2349304"/>
            <a:ext cx="7765367" cy="27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Ex:  140 Decimal – 8C</a:t>
            </a:r>
            <a:r>
              <a:rPr lang="en-US" sz="1600" dirty="0" smtClean="0"/>
              <a:t>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99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Conversation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Binary to Octal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Binary to Hexa-Decimal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Octal to Binary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Hexa-Decimal to Binary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Octal to Hexa-Decimal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86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Performance and Efficiency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MIPS – Million Instructions Per Second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Clock </a:t>
            </a:r>
            <a:r>
              <a:rPr lang="en-US" sz="2400" dirty="0" smtClean="0"/>
              <a:t>Speed – Speed which Micro Processor executes the instructions.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Bus Architecture - </a:t>
            </a:r>
            <a:r>
              <a:rPr lang="en-US" sz="2400" dirty="0" smtClean="0"/>
              <a:t>How </a:t>
            </a:r>
            <a:r>
              <a:rPr lang="en-US" sz="2400" dirty="0"/>
              <a:t>much data can be transferred through the </a:t>
            </a:r>
            <a:r>
              <a:rPr lang="en-US" sz="2400" dirty="0" smtClean="0"/>
              <a:t>bus.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FLOPS </a:t>
            </a:r>
            <a:r>
              <a:rPr lang="en-US" sz="2400" dirty="0" smtClean="0"/>
              <a:t>(Floating </a:t>
            </a:r>
            <a:r>
              <a:rPr lang="en-US" sz="2400" dirty="0"/>
              <a:t>point operations per </a:t>
            </a:r>
            <a:r>
              <a:rPr lang="en-US" sz="2400" dirty="0" smtClean="0"/>
              <a:t>second) – Measurement for the speed of the micro processor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931" y="60960"/>
            <a:ext cx="29813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218" y="2258385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You…!!!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242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Facts about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Do you enjoy playing video games? Well there are two games that were the first ever made in the US called Asteroids and Lunar Lander in 1980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HP, Google, Microsoft and Apple all started out of garages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Only about 10% of the world’s currency is physical money, the rest only exists on computers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Doug </a:t>
            </a:r>
            <a:r>
              <a:rPr lang="en-US" sz="2400" dirty="0" err="1"/>
              <a:t>Engelbart</a:t>
            </a:r>
            <a:r>
              <a:rPr lang="en-US" sz="2400" dirty="0"/>
              <a:t> invented the first computer mouse in around 1964 which was made of wood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The first 1GB hard disk drive was announced in 1980 which weighed about 550 pounds, and had a price tag of $40,000.</a:t>
            </a:r>
          </a:p>
        </p:txBody>
      </p:sp>
    </p:spTree>
    <p:extLst>
      <p:ext uri="{BB962C8B-B14F-4D97-AF65-F5344CB8AC3E}">
        <p14:creationId xmlns:p14="http://schemas.microsoft.com/office/powerpoint/2010/main" val="24745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en-US" dirty="0" smtClean="0"/>
              <a:t>Generation of Computers – 1</a:t>
            </a:r>
            <a:r>
              <a:rPr lang="en-US" baseline="30000" dirty="0" smtClean="0"/>
              <a:t>st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9879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 The </a:t>
            </a:r>
            <a:r>
              <a:rPr lang="en-US" sz="2400" dirty="0"/>
              <a:t>beginning of commercial </a:t>
            </a:r>
            <a:r>
              <a:rPr lang="en-US" sz="2400" dirty="0" smtClean="0"/>
              <a:t>computer </a:t>
            </a:r>
            <a:r>
              <a:rPr lang="en-US" sz="2400" dirty="0"/>
              <a:t>-  UNIVAC (Universal Automatic Computer</a:t>
            </a:r>
            <a:r>
              <a:rPr lang="en-US" sz="2400" dirty="0" smtClean="0"/>
              <a:t>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Developed </a:t>
            </a:r>
            <a:r>
              <a:rPr lang="en-US" sz="2400" dirty="0"/>
              <a:t>by two scientists </a:t>
            </a:r>
            <a:r>
              <a:rPr lang="en-US" sz="2400" dirty="0" err="1"/>
              <a:t>Mauchly</a:t>
            </a:r>
            <a:r>
              <a:rPr lang="en-US" sz="2400" dirty="0"/>
              <a:t> and </a:t>
            </a:r>
            <a:r>
              <a:rPr lang="en-US" sz="2400" dirty="0" err="1"/>
              <a:t>Echert</a:t>
            </a:r>
            <a:r>
              <a:rPr lang="en-US" sz="2400" dirty="0"/>
              <a:t> at the Census Department of United States in </a:t>
            </a:r>
            <a:r>
              <a:rPr lang="en-US" sz="2400" dirty="0" smtClean="0"/>
              <a:t>1947.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Based </a:t>
            </a:r>
            <a:r>
              <a:rPr lang="en-US" sz="2400" dirty="0"/>
              <a:t>on vacuum tubes </a:t>
            </a:r>
            <a:r>
              <a:rPr lang="en-US" sz="2400" dirty="0" smtClean="0"/>
              <a:t>– (Vacuum </a:t>
            </a:r>
            <a:r>
              <a:rPr lang="en-US" sz="2400" dirty="0"/>
              <a:t>tube as a signal amplifier, a typical first-generation computer. Initially, vacuum </a:t>
            </a:r>
            <a:r>
              <a:rPr lang="en-US" sz="2400" dirty="0" smtClean="0"/>
              <a:t>tube is </a:t>
            </a:r>
            <a:r>
              <a:rPr lang="en-US" sz="2400" dirty="0"/>
              <a:t>used as a component of the signal </a:t>
            </a:r>
            <a:r>
              <a:rPr lang="en-US" sz="2400" dirty="0" smtClean="0"/>
              <a:t>amplifier).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Vacuum tube technology made possible to make electronic digital </a:t>
            </a:r>
            <a:r>
              <a:rPr lang="en-US" sz="2400" dirty="0" smtClean="0"/>
              <a:t>computers.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Raw materials consist of </a:t>
            </a:r>
            <a:r>
              <a:rPr lang="en-US" sz="2400" dirty="0" smtClean="0"/>
              <a:t>glass.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Low Speed and Large in Size</a:t>
            </a:r>
            <a:r>
              <a:rPr lang="en-US" sz="2400" dirty="0"/>
              <a:t>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125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orld's </a:t>
            </a:r>
            <a:r>
              <a:rPr lang="en-US" sz="2400" dirty="0"/>
              <a:t>first electronic computer that has a weight weighing 30 tons, length 30 M and 2.4 M high and requires 174 kilowatts of electrical </a:t>
            </a:r>
            <a:r>
              <a:rPr lang="en-US" sz="2400" dirty="0" smtClean="0"/>
              <a:t>power. </a:t>
            </a:r>
            <a:endParaRPr lang="en-US" sz="2400" dirty="0"/>
          </a:p>
          <a:p>
            <a:r>
              <a:rPr lang="en-US" sz="2400" dirty="0"/>
              <a:t>Magnetic drums which provide very less data storage and Punch Cards for inputs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6" y="3104412"/>
            <a:ext cx="4900245" cy="37535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3400151"/>
            <a:ext cx="4538138" cy="34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Generation (1955-1964)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second generation computers used </a:t>
            </a:r>
            <a:r>
              <a:rPr lang="en-US" sz="2400" dirty="0" smtClean="0"/>
              <a:t>transistors.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Raw material consists of 3 layers, namely: "basic" , "collector" and "</a:t>
            </a:r>
            <a:r>
              <a:rPr lang="en-US" sz="2400" dirty="0" err="1"/>
              <a:t>emmiter</a:t>
            </a:r>
            <a:r>
              <a:rPr lang="en-US" sz="2400" dirty="0"/>
              <a:t>"</a:t>
            </a:r>
            <a:endParaRPr lang="en-US" sz="24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Scientists - John </a:t>
            </a:r>
            <a:r>
              <a:rPr lang="en-US" sz="2400" dirty="0"/>
              <a:t>Barden, William Brattain and William </a:t>
            </a:r>
            <a:r>
              <a:rPr lang="en-US" sz="2400" dirty="0" smtClean="0"/>
              <a:t>Shockley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R</a:t>
            </a:r>
            <a:r>
              <a:rPr lang="en-US" sz="2400" dirty="0" smtClean="0"/>
              <a:t>eplacing </a:t>
            </a:r>
            <a:r>
              <a:rPr lang="en-US" sz="2400" dirty="0"/>
              <a:t>vacuum tubes with transistors</a:t>
            </a:r>
            <a:r>
              <a:rPr lang="en-US" sz="2400" dirty="0" smtClean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Ex</a:t>
            </a:r>
            <a:r>
              <a:rPr lang="en-US" sz="2400" dirty="0"/>
              <a:t>:  IBM 7094 series, IBM 1400 series and CDC </a:t>
            </a:r>
            <a:r>
              <a:rPr lang="en-US" sz="2400" dirty="0" smtClean="0"/>
              <a:t>164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Smaller Size and Less Power Consumption.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Wider Use and Better Computing Power.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Punch Card Input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Difficult in Commercially </a:t>
            </a:r>
            <a:r>
              <a:rPr lang="en-US" sz="2400" dirty="0"/>
              <a:t>Implementation, But </a:t>
            </a:r>
            <a:r>
              <a:rPr lang="en-US" sz="2400" dirty="0" smtClean="0"/>
              <a:t>this computer </a:t>
            </a:r>
            <a:r>
              <a:rPr lang="en-US" sz="2400" dirty="0"/>
              <a:t>is designed to solve all kinds of jobs both scientific and commercial.</a:t>
            </a:r>
          </a:p>
        </p:txBody>
      </p:sp>
    </p:spTree>
    <p:extLst>
      <p:ext uri="{BB962C8B-B14F-4D97-AF65-F5344CB8AC3E}">
        <p14:creationId xmlns:p14="http://schemas.microsoft.com/office/powerpoint/2010/main" val="42356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050" name="Picture 2" descr="https://shirazjju.files.wordpress.com/2012/03/2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60"/>
            <a:ext cx="5120640" cy="400434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.bp.blogspot.com/_Zx0SO3YqO2g/TCGo5P6JawI/AAAAAAAAAA8/sdLBzI2Fep4/s1600/Transis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44" y="1737360"/>
            <a:ext cx="3769311" cy="400434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33649" cy="1450757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(</a:t>
            </a:r>
            <a:r>
              <a:rPr lang="en-US" dirty="0"/>
              <a:t>1964-1975)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3151"/>
            <a:ext cx="10363200" cy="446227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Third generation computers used the integrated circuits (IC</a:t>
            </a:r>
            <a:r>
              <a:rPr lang="en-US" sz="2400" dirty="0" smtClean="0"/>
              <a:t>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Size </a:t>
            </a:r>
            <a:r>
              <a:rPr lang="en-US" sz="2400" dirty="0"/>
              <a:t>of an IC is about ¼ square inch and </a:t>
            </a:r>
            <a:r>
              <a:rPr lang="en-US" sz="2400" dirty="0" smtClean="0"/>
              <a:t>contain </a:t>
            </a:r>
            <a:r>
              <a:rPr lang="en-US" sz="2400" dirty="0"/>
              <a:t>thousands of </a:t>
            </a:r>
            <a:r>
              <a:rPr lang="en-US" sz="2400" dirty="0" smtClean="0"/>
              <a:t>transistors.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Ex: IBM 370, IBM System/360, UNIVAC 1108 and UNIVAC AC 9000 </a:t>
            </a:r>
            <a:endParaRPr lang="en-US" sz="24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Small sized, More reliable, Better Speed and Less costs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Used mouse and keyboard for input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074" name="Picture 2" descr="http://www.tutorialspoint.com/computer_fundamentals/images/third_gener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r="2383"/>
          <a:stretch/>
        </p:blipFill>
        <p:spPr bwMode="auto">
          <a:xfrm>
            <a:off x="1500874" y="3888568"/>
            <a:ext cx="3401011" cy="26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40" y="3813932"/>
            <a:ext cx="3536460" cy="28291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56" y="3392659"/>
            <a:ext cx="3479409" cy="347940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Box 2"/>
          <p:cNvSpPr txBox="1"/>
          <p:nvPr/>
        </p:nvSpPr>
        <p:spPr>
          <a:xfrm>
            <a:off x="1219202" y="1723952"/>
            <a:ext cx="10363200" cy="26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Computers are used to automate first introduced in 1968 by PDC 808, which has 4 KB (kilo-byte) memory and 8 bits for core memory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Needed Air Conditioning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Required Highly sophisticated technology for the manufacturing of IC chips.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1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1DDF5BB-6AA5-46DD-9268-3FDB47C318F6}" vid="{AB8B1CEA-1BD2-4B3F-BDD5-4528D1CFDE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1016</TotalTime>
  <Words>1005</Words>
  <Application>Microsoft Office PowerPoint</Application>
  <PresentationFormat>Widescreen</PresentationFormat>
  <Paragraphs>152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</vt:lpstr>
      <vt:lpstr>Wingdings</vt:lpstr>
      <vt:lpstr>Theme1</vt:lpstr>
      <vt:lpstr>Fundamentals Computer Systems </vt:lpstr>
      <vt:lpstr>What is a Computer System?</vt:lpstr>
      <vt:lpstr>Interesting Facts about Computers</vt:lpstr>
      <vt:lpstr>Generation of Computers – 1st Generation</vt:lpstr>
      <vt:lpstr>Contd. </vt:lpstr>
      <vt:lpstr>2nd Generation (1955-1964)</vt:lpstr>
      <vt:lpstr>Cont.</vt:lpstr>
      <vt:lpstr>3rd Generation (1964-1975)</vt:lpstr>
      <vt:lpstr>Cont.</vt:lpstr>
      <vt:lpstr>4th Generation (1975-Present)</vt:lpstr>
      <vt:lpstr>Cont.</vt:lpstr>
      <vt:lpstr>5th Generation (Present to Future)</vt:lpstr>
      <vt:lpstr>Artificial Intelligence </vt:lpstr>
      <vt:lpstr>Types of Computers</vt:lpstr>
      <vt:lpstr>Super Computers</vt:lpstr>
      <vt:lpstr>Mainframe Computers</vt:lpstr>
      <vt:lpstr>Mini Computers</vt:lpstr>
      <vt:lpstr>Micro Computers</vt:lpstr>
      <vt:lpstr>Types of Environments</vt:lpstr>
      <vt:lpstr>Basic  Terms</vt:lpstr>
      <vt:lpstr>Software</vt:lpstr>
      <vt:lpstr>Numerical Conversions</vt:lpstr>
      <vt:lpstr>Binary Numbering System</vt:lpstr>
      <vt:lpstr>Octal Numbering System</vt:lpstr>
      <vt:lpstr>Hexadecimal Numbering System</vt:lpstr>
      <vt:lpstr>Contd.</vt:lpstr>
      <vt:lpstr>More Conversation</vt:lpstr>
      <vt:lpstr>Performance Factors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</dc:title>
  <dc:creator>ICBT</dc:creator>
  <cp:lastModifiedBy>Dhanusha Somawardhana</cp:lastModifiedBy>
  <cp:revision>94</cp:revision>
  <dcterms:created xsi:type="dcterms:W3CDTF">2016-01-02T02:55:26Z</dcterms:created>
  <dcterms:modified xsi:type="dcterms:W3CDTF">2019-07-17T03:45:56Z</dcterms:modified>
</cp:coreProperties>
</file>